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0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317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3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8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1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2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A6BC-0D2D-4843-BEFA-9E189893F2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CFEE-38CB-4CB7-B59A-9D45A8295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.cfuv.ru/" TargetMode="External"/><Relationship Id="rId2" Type="http://schemas.openxmlformats.org/officeDocument/2006/relationships/hyperlink" Target="mailto:sea@cfuv.r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mailto:svet1k-pol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FDAE6F-84D4-4619-9710-E4E5CE7E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91" b="3398"/>
          <a:stretch/>
        </p:blipFill>
        <p:spPr>
          <a:xfrm>
            <a:off x="3709789" y="-16680"/>
            <a:ext cx="8482811" cy="6928812"/>
          </a:xfrm>
          <a:prstGeom prst="rect">
            <a:avLst/>
          </a:pr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35406"/>
            <a:ext cx="10112840" cy="6928812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Заголовок 4">
            <a:extLst>
              <a:ext uri="{FF2B5EF4-FFF2-40B4-BE49-F238E27FC236}">
                <a16:creationId xmlns:a16="http://schemas.microsoft.com/office/drawing/2014/main" id="{8710EA8E-BF70-4E8D-B0D7-A7B49AC44803}"/>
              </a:ext>
            </a:extLst>
          </p:cNvPr>
          <p:cNvSpPr txBox="1">
            <a:spLocks/>
          </p:cNvSpPr>
          <p:nvPr/>
        </p:nvSpPr>
        <p:spPr>
          <a:xfrm>
            <a:off x="204775" y="2027012"/>
            <a:ext cx="8055000" cy="2738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Центр дополнительного профессионального образования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Юго-Восточной академии (филиал)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ФГАОУ ВО «Крымский федеральный университет </a:t>
            </a:r>
            <a:r>
              <a:rPr lang="ru-RU" sz="3600" b="1" dirty="0" smtClean="0">
                <a:solidFill>
                  <a:schemeClr val="bg1"/>
                </a:solidFill>
              </a:rPr>
              <a:t>имени </a:t>
            </a:r>
            <a:r>
              <a:rPr lang="ru-RU" sz="3600" b="1" dirty="0">
                <a:solidFill>
                  <a:schemeClr val="bg1"/>
                </a:solidFill>
              </a:rPr>
              <a:t>В.И. Вернадского»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Эмблема | Крымский федеральный университет">
            <a:extLst>
              <a:ext uri="{FF2B5EF4-FFF2-40B4-BE49-F238E27FC236}">
                <a16:creationId xmlns:a16="http://schemas.microsoft.com/office/drawing/2014/main" id="{AA36D35E-7941-49CE-BD15-BC72D422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7" y="0"/>
            <a:ext cx="1592205" cy="1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EBB79-EE80-44DC-8144-584C8F9C3B25}"/>
              </a:ext>
            </a:extLst>
          </p:cNvPr>
          <p:cNvSpPr txBox="1"/>
          <p:nvPr/>
        </p:nvSpPr>
        <p:spPr>
          <a:xfrm>
            <a:off x="156000" y="13760"/>
            <a:ext cx="810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+mj-ea"/>
                <a:cs typeface="+mj-cs"/>
              </a:rPr>
              <a:t>О ЦЕНТРЕ ДОПОЛНИТЕЛЬНОГО ПРОФЕССИОНАЛЬНОГО ОБРАЗОВАНИЯ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985BB-3278-4617-A758-4200296EA433}"/>
              </a:ext>
            </a:extLst>
          </p:cNvPr>
          <p:cNvSpPr/>
          <p:nvPr/>
        </p:nvSpPr>
        <p:spPr>
          <a:xfrm>
            <a:off x="0" y="5912458"/>
            <a:ext cx="10049775" cy="946355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23FDE-3246-4586-B0DE-28F067991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t="1920" r="7534" b="2452"/>
          <a:stretch/>
        </p:blipFill>
        <p:spPr>
          <a:xfrm>
            <a:off x="7311000" y="99000"/>
            <a:ext cx="4725000" cy="6209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3F2B5-28B8-4C02-8175-AB224810A293}"/>
              </a:ext>
            </a:extLst>
          </p:cNvPr>
          <p:cNvSpPr txBox="1"/>
          <p:nvPr/>
        </p:nvSpPr>
        <p:spPr>
          <a:xfrm>
            <a:off x="156000" y="1932540"/>
            <a:ext cx="7065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 реализации программ Центра дополнительного профессионального образования привлекается профессорско-преподавательский состав </a:t>
            </a:r>
            <a:r>
              <a:rPr lang="ru-RU" dirty="0" smtClean="0"/>
              <a:t> с </a:t>
            </a:r>
            <a:r>
              <a:rPr lang="ru-RU" dirty="0"/>
              <a:t>достаточным практическим опытом и глубокими профессиональными знаниями, своевременно реагирующий </a:t>
            </a:r>
            <a:r>
              <a:rPr lang="ru-RU" dirty="0" smtClean="0"/>
              <a:t>                     на </a:t>
            </a:r>
            <a:r>
              <a:rPr lang="ru-RU" dirty="0"/>
              <a:t>изменения в профессиональных стандартах, в системе образования, что обеспечивает актуальность и востребованность предлагаемых </a:t>
            </a:r>
            <a:r>
              <a:rPr lang="ru-RU" dirty="0" smtClean="0"/>
              <a:t>     к </a:t>
            </a:r>
            <a:r>
              <a:rPr lang="ru-RU" dirty="0"/>
              <a:t>реализации программ.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Центр работает над формированием эффективной системы дополнительного профессионального образования специалистов </a:t>
            </a:r>
            <a:r>
              <a:rPr lang="ru-RU" dirty="0" smtClean="0"/>
              <a:t>                  и </a:t>
            </a:r>
            <a:r>
              <a:rPr lang="ru-RU" dirty="0"/>
              <a:t>предлагает:</a:t>
            </a:r>
          </a:p>
          <a:p>
            <a:r>
              <a:rPr lang="ru-RU" dirty="0"/>
              <a:t>– дополнительные профессиональные программы переподготовки;</a:t>
            </a:r>
          </a:p>
          <a:p>
            <a:r>
              <a:rPr lang="ru-RU" dirty="0"/>
              <a:t>– дополнительное профессиональное образование;</a:t>
            </a:r>
          </a:p>
          <a:p>
            <a:r>
              <a:rPr lang="ru-RU" dirty="0"/>
              <a:t>– тренинги и курсы (для детей и взрослых).</a:t>
            </a:r>
            <a:endParaRPr lang="ru-RU" dirty="0">
              <a:solidFill>
                <a:srgbClr val="11111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9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AED166FD-2990-4365-8A21-93D2FEDA8123}"/>
              </a:ext>
            </a:extLst>
          </p:cNvPr>
          <p:cNvSpPr txBox="1">
            <a:spLocks/>
          </p:cNvSpPr>
          <p:nvPr/>
        </p:nvSpPr>
        <p:spPr>
          <a:xfrm>
            <a:off x="-114000" y="99000"/>
            <a:ext cx="7267200" cy="959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4000" b="1" dirty="0">
                <a:solidFill>
                  <a:srgbClr val="C00000"/>
                </a:solidFill>
                <a:latin typeface="+mn-lt"/>
              </a:rPr>
              <a:t>ДППП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 «ЭКСКУРСОВОД (ГИД)»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ED6C5-9F90-434C-8118-2FB7CD4CA795}"/>
              </a:ext>
            </a:extLst>
          </p:cNvPr>
          <p:cNvSpPr txBox="1"/>
          <p:nvPr/>
        </p:nvSpPr>
        <p:spPr>
          <a:xfrm>
            <a:off x="113906" y="1001757"/>
            <a:ext cx="718598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/>
              <a:t>Цель реализации программы </a:t>
            </a:r>
            <a:r>
              <a:rPr lang="ru-RU" dirty="0"/>
              <a:t>– формирование у слушателей профессиональных компетенций, необходимых </a:t>
            </a:r>
            <a:r>
              <a:rPr lang="ru-RU" dirty="0" smtClean="0"/>
              <a:t>для </a:t>
            </a:r>
            <a:r>
              <a:rPr lang="ru-RU" dirty="0"/>
              <a:t>профессиональной деятельности в сфере экскурсионной деятельности.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900" dirty="0"/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/>
              <a:t>Срок освоения программы: </a:t>
            </a:r>
            <a:r>
              <a:rPr lang="ru-RU" dirty="0"/>
              <a:t>540 часов.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900" dirty="0"/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/>
              <a:t>Учебная нагрузка составляет 36 часов в неделю, включая все виды аудиторной и внеаудиторной (самостоятельной) учебной работы слушателя.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900" kern="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/>
              <a:t>Форма обучения </a:t>
            </a:r>
            <a:r>
              <a:rPr lang="ru-RU" dirty="0"/>
              <a:t>–</a:t>
            </a:r>
            <a:r>
              <a:rPr lang="ru-RU" b="1" dirty="0"/>
              <a:t> </a:t>
            </a:r>
            <a:r>
              <a:rPr lang="ru-RU" dirty="0"/>
              <a:t>очно-заочная.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900" dirty="0"/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/>
              <a:t>Категория слушателей программы и требования к уровню </a:t>
            </a:r>
            <a:r>
              <a:rPr lang="ru-RU" b="1" dirty="0" smtClean="0"/>
              <a:t>                            их </a:t>
            </a:r>
            <a:r>
              <a:rPr lang="ru-RU" b="1" dirty="0"/>
              <a:t>подготовки: </a:t>
            </a:r>
            <a:r>
              <a:rPr lang="ru-RU" dirty="0"/>
              <a:t>высшее образование или среднее профессиональное образование.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9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>
              <a:spcAft>
                <a:spcPts val="1000"/>
              </a:spcAft>
              <a:tabLst>
                <a:tab pos="685800" algn="l"/>
              </a:tabLst>
            </a:pPr>
            <a:r>
              <a:rPr lang="ru-RU" b="1" dirty="0"/>
              <a:t>Слушателям, успешно прошедшим итоговую аттестацию, </a:t>
            </a:r>
            <a:r>
              <a:rPr lang="ru-RU" b="1" dirty="0" smtClean="0"/>
              <a:t>                            по </a:t>
            </a:r>
            <a:r>
              <a:rPr lang="ru-RU" b="1" dirty="0"/>
              <a:t>окончании программы, присваивается квалификация: </a:t>
            </a:r>
            <a:r>
              <a:rPr lang="ru-RU" b="1" dirty="0" smtClean="0"/>
              <a:t>                    Экскурсовод </a:t>
            </a:r>
            <a:r>
              <a:rPr lang="ru-RU" b="1" dirty="0"/>
              <a:t>(гид) и выдаётся диплом о профессиональной переподготовке.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CD8679-21AC-4CBE-B6F5-8995BA80A636}"/>
              </a:ext>
            </a:extLst>
          </p:cNvPr>
          <p:cNvSpPr/>
          <p:nvPr/>
        </p:nvSpPr>
        <p:spPr>
          <a:xfrm>
            <a:off x="0" y="5912458"/>
            <a:ext cx="10049775" cy="946355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459466-FC80-4C92-88DF-2DCCF36F1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"/>
          <a:stretch/>
        </p:blipFill>
        <p:spPr bwMode="auto">
          <a:xfrm>
            <a:off x="7343665" y="99000"/>
            <a:ext cx="4732349" cy="63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AED166FD-2990-4365-8A21-93D2FEDA8123}"/>
              </a:ext>
            </a:extLst>
          </p:cNvPr>
          <p:cNvSpPr txBox="1">
            <a:spLocks/>
          </p:cNvSpPr>
          <p:nvPr/>
        </p:nvSpPr>
        <p:spPr>
          <a:xfrm>
            <a:off x="1665" y="5884855"/>
            <a:ext cx="9827681" cy="959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ИДЕТ ЗАПИСЬ НА КУРС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1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AED166FD-2990-4365-8A21-93D2FEDA8123}"/>
              </a:ext>
            </a:extLst>
          </p:cNvPr>
          <p:cNvSpPr txBox="1">
            <a:spLocks/>
          </p:cNvSpPr>
          <p:nvPr/>
        </p:nvSpPr>
        <p:spPr>
          <a:xfrm>
            <a:off x="113400" y="110993"/>
            <a:ext cx="7222803" cy="959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rgbClr val="C00000"/>
                </a:solidFill>
                <a:latin typeface="+mn-lt"/>
              </a:rPr>
              <a:t>ДППП «ПЕДАГОГИКА ДОШКОЛЬНОГО ОБРАЗОВАНИЯ: ВОСПИТАТЕЛЬ ДОШКОЛЬНОЙ ОБРАЗОВАТЕЛЬНОЙ ОРГАНИЗАЦИИ»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ED6C5-9F90-434C-8118-2FB7CD4CA795}"/>
              </a:ext>
            </a:extLst>
          </p:cNvPr>
          <p:cNvSpPr txBox="1"/>
          <p:nvPr/>
        </p:nvSpPr>
        <p:spPr>
          <a:xfrm>
            <a:off x="95040" y="1509440"/>
            <a:ext cx="718707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Цель реализации программы </a:t>
            </a:r>
            <a:r>
              <a:rPr lang="ru-RU" sz="1600" dirty="0"/>
              <a:t>– развитие и формирование у слушателей</a:t>
            </a:r>
          </a:p>
          <a:p>
            <a:pPr algn="just"/>
            <a:r>
              <a:rPr lang="ru-RU" sz="1600" dirty="0"/>
              <a:t>профессиональных компетенций, предусмотренных современными требованиями к качеству подготовки и уровню квалификации педагогов дошкольного образования и необходимых для профессиональной деятельности в сфере дошкольного образования.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800" b="1" dirty="0"/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/>
              <a:t>Срок освоения программы: </a:t>
            </a:r>
            <a:r>
              <a:rPr lang="ru-RU" sz="1600" b="0" i="0" u="none" strike="noStrike" baseline="0" dirty="0"/>
              <a:t>324</a:t>
            </a:r>
            <a:r>
              <a:rPr lang="ru-RU" sz="1600" dirty="0"/>
              <a:t> часов.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800" dirty="0"/>
          </a:p>
          <a:p>
            <a:pPr algn="just"/>
            <a:r>
              <a:rPr lang="ru-RU" sz="1600" b="0" i="0" u="none" strike="noStrike" baseline="0" dirty="0"/>
              <a:t>Программа профессиональной переподготовки реализуется в очной-заочной форме обучения (с частичным отрывом от работы</a:t>
            </a:r>
            <a:r>
              <a:rPr lang="ru-RU" sz="1600" b="0" i="0" u="none" strike="noStrike" baseline="0" dirty="0" smtClean="0"/>
              <a:t>), срок обучения: 2 месяца.</a:t>
            </a:r>
            <a:endParaRPr lang="ru-RU" sz="1600" kern="5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800" dirty="0"/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/>
              <a:t>Категория слушателей программы и требования к уровню их подготовки: </a:t>
            </a:r>
            <a:r>
              <a:rPr lang="ru-RU" sz="1600" dirty="0"/>
              <a:t>высшее образование или среднее профессиональное образование.</a:t>
            </a:r>
          </a:p>
          <a:p>
            <a:pPr algn="just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800" dirty="0">
              <a:solidFill>
                <a:srgbClr val="333333"/>
              </a:solidFill>
            </a:endParaRPr>
          </a:p>
          <a:p>
            <a:pPr algn="just"/>
            <a:r>
              <a:rPr lang="ru-RU" sz="1600" b="1" i="0" u="none" strike="noStrike" baseline="0" dirty="0"/>
              <a:t>По завершении обучения выдается диплом о профессиональной переподготовке установленного образца, с правом ведения профессиональной деятельности в сфере педагогической деятельности в области дошкольного образования.</a:t>
            </a:r>
            <a:endParaRPr lang="ru-RU" sz="1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CD8679-21AC-4CBE-B6F5-8995BA80A636}"/>
              </a:ext>
            </a:extLst>
          </p:cNvPr>
          <p:cNvSpPr/>
          <p:nvPr/>
        </p:nvSpPr>
        <p:spPr>
          <a:xfrm>
            <a:off x="0" y="5899340"/>
            <a:ext cx="10049775" cy="959474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076" name="Picture 4" descr="Педагогика и психология дошкольного образования - RIA Карьера">
            <a:extLst>
              <a:ext uri="{FF2B5EF4-FFF2-40B4-BE49-F238E27FC236}">
                <a16:creationId xmlns:a16="http://schemas.microsoft.com/office/drawing/2014/main" id="{8F1450A5-4CF6-41A7-8A3E-3895025F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7"/>
          <a:stretch/>
        </p:blipFill>
        <p:spPr bwMode="auto">
          <a:xfrm>
            <a:off x="7308073" y="99000"/>
            <a:ext cx="4772927" cy="63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AED166FD-2990-4365-8A21-93D2FEDA8123}"/>
              </a:ext>
            </a:extLst>
          </p:cNvPr>
          <p:cNvSpPr txBox="1">
            <a:spLocks/>
          </p:cNvSpPr>
          <p:nvPr/>
        </p:nvSpPr>
        <p:spPr>
          <a:xfrm>
            <a:off x="7896000" y="3657371"/>
            <a:ext cx="2744999" cy="959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АНОНС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AED166FD-2990-4365-8A21-93D2FEDA8123}"/>
              </a:ext>
            </a:extLst>
          </p:cNvPr>
          <p:cNvSpPr txBox="1">
            <a:spLocks/>
          </p:cNvSpPr>
          <p:nvPr/>
        </p:nvSpPr>
        <p:spPr>
          <a:xfrm>
            <a:off x="129426" y="5793700"/>
            <a:ext cx="2744999" cy="959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АНОНС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82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EBB97FC-C188-4D5D-81E4-2BE2A40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-18080"/>
            <a:ext cx="10515600" cy="837080"/>
          </a:xfrm>
        </p:spPr>
        <p:txBody>
          <a:bodyPr>
            <a:normAutofit/>
          </a:bodyPr>
          <a:lstStyle/>
          <a:p>
            <a:r>
              <a:rPr lang="ru-RU" sz="4600" b="1" dirty="0">
                <a:solidFill>
                  <a:srgbClr val="C00000"/>
                </a:solidFill>
                <a:latin typeface="+mn-lt"/>
              </a:rPr>
              <a:t>КОНТАКТЫ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DE32575-8A42-48DD-BE18-98A1D33F6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000" y="594000"/>
            <a:ext cx="11745000" cy="5760000"/>
          </a:xfrm>
        </p:spPr>
        <p:txBody>
          <a:bodyPr>
            <a:noAutofit/>
          </a:bodyPr>
          <a:lstStyle/>
          <a:p>
            <a:r>
              <a:rPr lang="ru-RU" sz="2000" b="1" dirty="0"/>
              <a:t>Адрес реализации образовательной деятельности: </a:t>
            </a:r>
            <a:endParaRPr lang="ru-RU" sz="2000" dirty="0"/>
          </a:p>
          <a:p>
            <a:r>
              <a:rPr lang="ru-RU" sz="2000" dirty="0"/>
              <a:t>Юго-Восточная академия (филиал) </a:t>
            </a:r>
          </a:p>
          <a:p>
            <a:r>
              <a:rPr lang="ru-RU" sz="2000" dirty="0"/>
              <a:t>ФГАОУ ВО «Крымский федеральный университет им. В.И. Вернадского»,</a:t>
            </a:r>
            <a:br>
              <a:rPr lang="ru-RU" sz="2000" dirty="0"/>
            </a:br>
            <a:r>
              <a:rPr lang="ru-RU" sz="2000" dirty="0"/>
              <a:t>Республика Крым, г. Феодосия, бул. Адмиральский, д. 34</a:t>
            </a:r>
          </a:p>
          <a:p>
            <a:r>
              <a:rPr lang="en-US" sz="2000" b="1" dirty="0"/>
              <a:t>E-mail</a:t>
            </a:r>
            <a:r>
              <a:rPr lang="uk-UA" sz="2000" b="1" dirty="0"/>
              <a:t>: </a:t>
            </a:r>
            <a:r>
              <a:rPr lang="en-US" sz="2000" b="1" u="sng" dirty="0">
                <a:hlinkClick r:id="rId2"/>
              </a:rPr>
              <a:t>sea@cfuv.ru</a:t>
            </a:r>
            <a:endParaRPr lang="ru-RU" sz="2000" dirty="0"/>
          </a:p>
          <a:p>
            <a:r>
              <a:rPr lang="en-US" sz="2000" dirty="0"/>
              <a:t>+7(36562)21246</a:t>
            </a:r>
            <a:endParaRPr lang="ru-RU" sz="2000" dirty="0"/>
          </a:p>
          <a:p>
            <a:r>
              <a:rPr lang="ru-RU" sz="2000" dirty="0"/>
              <a:t>моб. +7(978)6013303</a:t>
            </a:r>
          </a:p>
          <a:p>
            <a:r>
              <a:rPr lang="ru-RU" sz="2000" b="1" u="sng" dirty="0">
                <a:hlinkClick r:id="rId3"/>
              </a:rPr>
              <a:t>https://sea.cfuv.ru</a:t>
            </a:r>
            <a:r>
              <a:rPr lang="ru-RU" sz="2000" b="1" u="sng" dirty="0" smtClean="0">
                <a:hlinkClick r:id="rId3"/>
              </a:rPr>
              <a:t>/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Директор Юго-Восточной академии (филиал)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ФГАОУ ВО «Крымский федеральный университет им. В.И. Вернадского»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д.э.н., доцент – Буркальцева Диана Дмитриевна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Директор центра дополнительного профессионального образования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Юго-Восточной академии (филиал)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ФГАОУ ВО «Крымский федеральный университет им. В.И. Вернадского»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к.э.н. – Польская Светлана Игоревна, </a:t>
            </a:r>
            <a:r>
              <a:rPr lang="en-US" sz="2000" b="1" dirty="0" smtClean="0">
                <a:hlinkClick r:id="rId4"/>
              </a:rPr>
              <a:t>svet1k-pol@mail.ru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+79787227896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5"/>
          <a:stretch/>
        </p:blipFill>
        <p:spPr>
          <a:xfrm>
            <a:off x="8042490" y="445770"/>
            <a:ext cx="3318930" cy="24003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316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Широкоэкранный</PresentationFormat>
  <Paragraphs>62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1</cp:revision>
  <dcterms:created xsi:type="dcterms:W3CDTF">2024-04-03T07:17:37Z</dcterms:created>
  <dcterms:modified xsi:type="dcterms:W3CDTF">2024-04-03T07:17:55Z</dcterms:modified>
</cp:coreProperties>
</file>